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307" r:id="rId5"/>
    <p:sldId id="275" r:id="rId6"/>
    <p:sldId id="291" r:id="rId7"/>
    <p:sldId id="273" r:id="rId8"/>
    <p:sldId id="316" r:id="rId9"/>
    <p:sldId id="315"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oor Dekkers" initials="LD" lastIdx="2" clrIdx="0">
    <p:extLst>
      <p:ext uri="{19B8F6BF-5375-455C-9EA6-DF929625EA0E}">
        <p15:presenceInfo xmlns:p15="http://schemas.microsoft.com/office/powerpoint/2012/main" userId="S::leonoordekkers@publicsupport.nl::d59b5661-3632-4378-ba17-fd63f8321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C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247" autoAdjust="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E5595-8AEF-4A40-967C-119CD06353C2}" type="datetimeFigureOut">
              <a:rPr lang="nl-NL"/>
              <a:t>23-5-2024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56E3F-21CF-4925-8D85-C753D0D925F9}" type="slidenum">
              <a:rPr lang="nl-NL"/>
              <a:t>‹nr.›</a:t>
            </a:fld>
            <a:endParaRPr lang="nl-NL"/>
          </a:p>
        </p:txBody>
      </p:sp>
    </p:spTree>
    <p:extLst>
      <p:ext uri="{BB962C8B-B14F-4D97-AF65-F5344CB8AC3E}">
        <p14:creationId xmlns:p14="http://schemas.microsoft.com/office/powerpoint/2010/main" val="141887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5528EF-32D9-4B1C-A394-251A652AD608}" type="slidenum">
              <a:rPr lang="nl-NL" smtClean="0"/>
              <a:t>1</a:t>
            </a:fld>
            <a:endParaRPr lang="nl-NL"/>
          </a:p>
        </p:txBody>
      </p:sp>
    </p:spTree>
    <p:extLst>
      <p:ext uri="{BB962C8B-B14F-4D97-AF65-F5344CB8AC3E}">
        <p14:creationId xmlns:p14="http://schemas.microsoft.com/office/powerpoint/2010/main" val="4449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5528EF-32D9-4B1C-A394-251A652AD608}" type="slidenum">
              <a:rPr lang="nl-NL" smtClean="0"/>
              <a:t>2</a:t>
            </a:fld>
            <a:endParaRPr lang="nl-NL"/>
          </a:p>
        </p:txBody>
      </p:sp>
    </p:spTree>
    <p:extLst>
      <p:ext uri="{BB962C8B-B14F-4D97-AF65-F5344CB8AC3E}">
        <p14:creationId xmlns:p14="http://schemas.microsoft.com/office/powerpoint/2010/main" val="94831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5528EF-32D9-4B1C-A394-251A652AD608}" type="slidenum">
              <a:rPr lang="nl-NL" smtClean="0"/>
              <a:t>3</a:t>
            </a:fld>
            <a:endParaRPr lang="nl-NL"/>
          </a:p>
        </p:txBody>
      </p:sp>
    </p:spTree>
    <p:extLst>
      <p:ext uri="{BB962C8B-B14F-4D97-AF65-F5344CB8AC3E}">
        <p14:creationId xmlns:p14="http://schemas.microsoft.com/office/powerpoint/2010/main" val="256185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5528EF-32D9-4B1C-A394-251A652AD608}" type="slidenum">
              <a:rPr lang="nl-NL" smtClean="0"/>
              <a:t>4</a:t>
            </a:fld>
            <a:endParaRPr lang="nl-NL"/>
          </a:p>
        </p:txBody>
      </p:sp>
    </p:spTree>
    <p:extLst>
      <p:ext uri="{BB962C8B-B14F-4D97-AF65-F5344CB8AC3E}">
        <p14:creationId xmlns:p14="http://schemas.microsoft.com/office/powerpoint/2010/main" val="243234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5528EF-32D9-4B1C-A394-251A652AD608}" type="slidenum">
              <a:rPr lang="nl-NL" smtClean="0"/>
              <a:t>5</a:t>
            </a:fld>
            <a:endParaRPr lang="nl-NL"/>
          </a:p>
        </p:txBody>
      </p:sp>
    </p:spTree>
    <p:extLst>
      <p:ext uri="{BB962C8B-B14F-4D97-AF65-F5344CB8AC3E}">
        <p14:creationId xmlns:p14="http://schemas.microsoft.com/office/powerpoint/2010/main" val="82645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5528EF-32D9-4B1C-A394-251A652AD608}" type="slidenum">
              <a:rPr lang="nl-NL" smtClean="0"/>
              <a:t>6</a:t>
            </a:fld>
            <a:endParaRPr lang="nl-NL"/>
          </a:p>
        </p:txBody>
      </p:sp>
    </p:spTree>
    <p:extLst>
      <p:ext uri="{BB962C8B-B14F-4D97-AF65-F5344CB8AC3E}">
        <p14:creationId xmlns:p14="http://schemas.microsoft.com/office/powerpoint/2010/main" val="94042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05529-B0D6-475D-85A3-7CB890F630B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A4E1FF4-7FAA-4431-9ECF-28B1D5269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A95426A-34B6-496A-9695-89CD3E7654A3}"/>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768C3B3D-2C5E-4E47-82F6-2627AA07E1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7F7C6F-8570-4513-A8D7-7ACC9FF66BEA}"/>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326965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55B5F-2694-4573-9211-29B36B97B5C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843D9B3-05E0-490F-AB85-40F791E637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23461A-B47C-40D1-B091-A0A56824C9B7}"/>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ACEDFB12-534A-482D-9350-8A84BBF563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488332-9F49-46C5-8E9A-720FCF9A6289}"/>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26504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1754D06-F5E9-4724-8941-06F212CDE4D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71432A1-F2F5-42CD-A597-B2E9711EBB3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D9813F-5F0C-492B-98EF-5C8784879CC1}"/>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27E2B950-4D6C-4C33-BAD9-2885CAC379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518735-CC3A-46D7-97E5-EE75496B0185}"/>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401029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93519-F7FC-43F6-BEAB-1AAA5EEDF1A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68FEA3-ED19-4546-BAC8-B2C37481D09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E3D599-8CB1-48E9-8139-EBEFA3BF4C87}"/>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95AECBD2-2D4B-4205-B28E-3FEE3D5C78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274A2F-2610-4C31-9BE6-4E2CE6A9C552}"/>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63886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DE7D1-6BAA-4B86-8DE6-4EA3F50903F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B47CF07-121A-4711-A808-6FFF0C4B0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642F387-75B4-4162-A90C-A0C89C9BF3B5}"/>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CF4E71C7-E0AC-4C06-9BE9-72DAD4C985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332D21-2494-4D09-A4BD-29821A29D211}"/>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376542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6D162-6432-42C0-A7D7-D6F6FA21AE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3A7D76-AF8D-4882-9355-3163FDFEC2F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6731E7E-ABB0-427D-92FD-B567BA38720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C971FC1-913F-4DC9-B5D1-D2AF8CFEFB85}"/>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6" name="Tijdelijke aanduiding voor voettekst 5">
            <a:extLst>
              <a:ext uri="{FF2B5EF4-FFF2-40B4-BE49-F238E27FC236}">
                <a16:creationId xmlns:a16="http://schemas.microsoft.com/office/drawing/2014/main" id="{A8C9D0FD-3440-4884-A768-83CACE8785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653624C-FF28-4DA9-A878-EB5E96428368}"/>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150306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8914C-C40B-4AFC-96C4-10F2B0B2805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6D685D3-9701-4F6D-BA8D-C28B4886B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64BDC0C-A498-4F8D-8114-D03DBE9A56D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7EDC4CB-1B94-4E00-8C93-4F4EACC1C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F6450E9-AD39-455C-AB31-CAD02A3E0D9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BDAC01D-55D4-4445-B8B9-3C51B06829F1}"/>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8" name="Tijdelijke aanduiding voor voettekst 7">
            <a:extLst>
              <a:ext uri="{FF2B5EF4-FFF2-40B4-BE49-F238E27FC236}">
                <a16:creationId xmlns:a16="http://schemas.microsoft.com/office/drawing/2014/main" id="{FA20B678-2BFD-4751-860A-D6257FD795B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9775E2D-5AC8-487F-A32E-7F6815E6DFFF}"/>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10784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155CB-A7F6-4863-AA23-CE43B29D19B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D907DDC-F5E9-4B2C-BBE8-1004AC04B78B}"/>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4" name="Tijdelijke aanduiding voor voettekst 3">
            <a:extLst>
              <a:ext uri="{FF2B5EF4-FFF2-40B4-BE49-F238E27FC236}">
                <a16:creationId xmlns:a16="http://schemas.microsoft.com/office/drawing/2014/main" id="{585AD1DF-EB4D-4763-AC4C-600C0C94CD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4318263-F73C-434C-9946-131A7D0D07A9}"/>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344725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5FC3EB-9410-4E37-9952-372F65F5D0D4}"/>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3" name="Tijdelijke aanduiding voor voettekst 2">
            <a:extLst>
              <a:ext uri="{FF2B5EF4-FFF2-40B4-BE49-F238E27FC236}">
                <a16:creationId xmlns:a16="http://schemas.microsoft.com/office/drawing/2014/main" id="{E45EB014-AA3A-4077-A3FB-C05FB30F13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0C33A56-AC56-43FF-9C78-ACCC3BE3DEC6}"/>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246789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3C64F-4F94-41CA-8B19-980A005B76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A7A9E9E-133D-4EB9-AF51-3FF4FA11B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BA009E4-67C1-4457-8B31-F3E10393A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7BCF87-4775-4EBD-BE7F-60F5DF3DCACC}"/>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6" name="Tijdelijke aanduiding voor voettekst 5">
            <a:extLst>
              <a:ext uri="{FF2B5EF4-FFF2-40B4-BE49-F238E27FC236}">
                <a16:creationId xmlns:a16="http://schemas.microsoft.com/office/drawing/2014/main" id="{45DB9A55-8393-4CF2-BAB4-3EEEA01B27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51C639-FC30-42A3-9291-0B61F47FFB6A}"/>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236748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28780-5557-47E6-8A3B-508D7DA17B0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EC44ACE-9E43-47A1-8A7B-35AB772E6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FC31010-4E1E-402F-B3DD-22E5985E5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774948-6A04-42D0-98E1-41A4878893AB}"/>
              </a:ext>
            </a:extLst>
          </p:cNvPr>
          <p:cNvSpPr>
            <a:spLocks noGrp="1"/>
          </p:cNvSpPr>
          <p:nvPr>
            <p:ph type="dt" sz="half" idx="10"/>
          </p:nvPr>
        </p:nvSpPr>
        <p:spPr/>
        <p:txBody>
          <a:bodyPr/>
          <a:lstStyle/>
          <a:p>
            <a:fld id="{581F2F02-964B-41C5-8954-74145BD59B52}" type="datetimeFigureOut">
              <a:rPr lang="nl-NL" smtClean="0"/>
              <a:t>23-5-2024</a:t>
            </a:fld>
            <a:endParaRPr lang="nl-NL"/>
          </a:p>
        </p:txBody>
      </p:sp>
      <p:sp>
        <p:nvSpPr>
          <p:cNvPr id="6" name="Tijdelijke aanduiding voor voettekst 5">
            <a:extLst>
              <a:ext uri="{FF2B5EF4-FFF2-40B4-BE49-F238E27FC236}">
                <a16:creationId xmlns:a16="http://schemas.microsoft.com/office/drawing/2014/main" id="{13D13FED-0FF3-4796-87ED-E416F3955C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8AE01B-9DD2-4B28-B313-495360946E43}"/>
              </a:ext>
            </a:extLst>
          </p:cNvPr>
          <p:cNvSpPr>
            <a:spLocks noGrp="1"/>
          </p:cNvSpPr>
          <p:nvPr>
            <p:ph type="sldNum" sz="quarter" idx="12"/>
          </p:nvPr>
        </p:nvSpPr>
        <p:spPr/>
        <p:txBody>
          <a:bodyPr/>
          <a:lstStyle/>
          <a:p>
            <a:fld id="{BF725BC1-A270-45D7-B848-3D0838218315}" type="slidenum">
              <a:rPr lang="nl-NL" smtClean="0"/>
              <a:t>‹nr.›</a:t>
            </a:fld>
            <a:endParaRPr lang="nl-NL"/>
          </a:p>
        </p:txBody>
      </p:sp>
    </p:spTree>
    <p:extLst>
      <p:ext uri="{BB962C8B-B14F-4D97-AF65-F5344CB8AC3E}">
        <p14:creationId xmlns:p14="http://schemas.microsoft.com/office/powerpoint/2010/main" val="325082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E56EEC-C384-45CE-A8E0-3C35DD367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6F458C8-E84C-4AC1-B09F-BF4603F8E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3F2B64-E461-4720-B518-6801D9D1E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F2F02-964B-41C5-8954-74145BD59B52}"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9D8330FF-95E7-4E74-BD75-F5502EFFB1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D80B8F-6043-4529-96D9-B1AD93057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25BC1-A270-45D7-B848-3D0838218315}" type="slidenum">
              <a:rPr lang="nl-NL" smtClean="0"/>
              <a:t>‹nr.›</a:t>
            </a:fld>
            <a:endParaRPr lang="nl-NL"/>
          </a:p>
        </p:txBody>
      </p:sp>
    </p:spTree>
    <p:extLst>
      <p:ext uri="{BB962C8B-B14F-4D97-AF65-F5344CB8AC3E}">
        <p14:creationId xmlns:p14="http://schemas.microsoft.com/office/powerpoint/2010/main" val="3556940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uc-powerpoint.officeapps.live.com/pods/GetClipboardImage.ashx?Id=f835fae3-4803-424c-bdf6-120b503d5bc7&amp;DC=EU2&amp;wdoverrides=GetClipboardImageEnabled:true">
            <a:extLst>
              <a:ext uri="{FF2B5EF4-FFF2-40B4-BE49-F238E27FC236}">
                <a16:creationId xmlns:a16="http://schemas.microsoft.com/office/drawing/2014/main" id="{29B4C478-36CB-9149-9F98-0B4919CA23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https://euc-powerpoint.officeapps.live.com/pods/GetClipboardImage.ashx?Id=f835fae3-4803-424c-bdf6-120b503d5bc7&amp;DC=EU2&amp;wdoverrides=GetClipboardImageEnabled:true">
            <a:extLst>
              <a:ext uri="{FF2B5EF4-FFF2-40B4-BE49-F238E27FC236}">
                <a16:creationId xmlns:a16="http://schemas.microsoft.com/office/drawing/2014/main" id="{087A2C22-40AE-454A-9733-A5C7EC01ABF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descr="Afbeelding met Menselijk gezicht, persoon, kleding, vrouw&#10;&#10;Automatisch gegenereerde beschrijving">
            <a:extLst>
              <a:ext uri="{FF2B5EF4-FFF2-40B4-BE49-F238E27FC236}">
                <a16:creationId xmlns:a16="http://schemas.microsoft.com/office/drawing/2014/main" id="{74C17DD5-6385-B318-30FE-AAF877279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10400"/>
          </a:xfrm>
          <a:prstGeom prst="rect">
            <a:avLst/>
          </a:prstGeom>
        </p:spPr>
      </p:pic>
    </p:spTree>
    <p:extLst>
      <p:ext uri="{BB962C8B-B14F-4D97-AF65-F5344CB8AC3E}">
        <p14:creationId xmlns:p14="http://schemas.microsoft.com/office/powerpoint/2010/main" val="356882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BAB691F-300F-466E-9408-63993503CC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95"/>
          <a:stretch/>
        </p:blipFill>
        <p:spPr>
          <a:xfrm>
            <a:off x="0" y="1779796"/>
            <a:ext cx="12192000" cy="5106684"/>
          </a:xfrm>
          <a:prstGeom prst="rect">
            <a:avLst/>
          </a:prstGeom>
        </p:spPr>
      </p:pic>
      <p:sp>
        <p:nvSpPr>
          <p:cNvPr id="3" name="Rechthoek 2">
            <a:extLst>
              <a:ext uri="{FF2B5EF4-FFF2-40B4-BE49-F238E27FC236}">
                <a16:creationId xmlns:a16="http://schemas.microsoft.com/office/drawing/2014/main" id="{8CA0F418-E77F-4113-943E-2BC31BD550EA}"/>
              </a:ext>
            </a:extLst>
          </p:cNvPr>
          <p:cNvSpPr/>
          <p:nvPr/>
        </p:nvSpPr>
        <p:spPr>
          <a:xfrm>
            <a:off x="495300" y="210182"/>
            <a:ext cx="6729694" cy="895630"/>
          </a:xfrm>
          <a:prstGeom prst="rect">
            <a:avLst/>
          </a:prstGeom>
        </p:spPr>
        <p:txBody>
          <a:bodyPr wrap="square">
            <a:spAutoFit/>
          </a:bodyPr>
          <a:lstStyle/>
          <a:p>
            <a:pPr>
              <a:lnSpc>
                <a:spcPct val="90000"/>
              </a:lnSpc>
            </a:pPr>
            <a:endParaRPr lang="nl-NL" sz="2400" b="1" dirty="0">
              <a:solidFill>
                <a:srgbClr val="15CEAE"/>
              </a:solidFill>
              <a:latin typeface="Arial" panose="020B0604020202020204" pitchFamily="34" charset="0"/>
              <a:ea typeface="Verdana" panose="020B0604030504040204" pitchFamily="34" charset="0"/>
              <a:cs typeface="Arial" panose="020B0604020202020204" pitchFamily="34" charset="0"/>
            </a:endParaRPr>
          </a:p>
          <a:p>
            <a:pPr>
              <a:lnSpc>
                <a:spcPct val="90000"/>
              </a:lnSpc>
            </a:pPr>
            <a:br>
              <a:rPr lang="nl-NL" sz="1600" b="1" dirty="0">
                <a:solidFill>
                  <a:srgbClr val="A3CF64"/>
                </a:solidFill>
                <a:latin typeface="Arial" panose="020B0604020202020204" pitchFamily="34" charset="0"/>
                <a:ea typeface="Verdana" panose="020B060403050404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08A5EE22-E11D-47F9-BEC3-60C5E864D492}"/>
              </a:ext>
            </a:extLst>
          </p:cNvPr>
          <p:cNvSpPr/>
          <p:nvPr/>
        </p:nvSpPr>
        <p:spPr>
          <a:xfrm>
            <a:off x="495300" y="907967"/>
            <a:ext cx="6631364" cy="867930"/>
          </a:xfrm>
          <a:prstGeom prst="rect">
            <a:avLst/>
          </a:prstGeom>
        </p:spPr>
        <p:txBody>
          <a:bodyPr wrap="square">
            <a:spAutoFit/>
          </a:bodyPr>
          <a:lstStyle/>
          <a:p>
            <a:pPr marL="285750" indent="-285750">
              <a:lnSpc>
                <a:spcPct val="90000"/>
              </a:lnSpc>
              <a:buFont typeface="Arial" panose="020B0604020202020204" pitchFamily="34" charset="0"/>
              <a:buChar char="•"/>
            </a:pPr>
            <a:endParaRPr lang="nl-NL" dirty="0">
              <a:solidFill>
                <a:srgbClr val="221B49"/>
              </a:solidFill>
              <a:latin typeface="Arial" panose="020B0604020202020204" pitchFamily="34" charset="0"/>
              <a:ea typeface="Verdana" panose="020B0604030504040204" pitchFamily="34" charset="0"/>
              <a:cs typeface="Arial" panose="020B0604020202020204" pitchFamily="34" charset="0"/>
            </a:endParaRPr>
          </a:p>
          <a:p>
            <a:pPr marL="285750" indent="-285750">
              <a:lnSpc>
                <a:spcPct val="90000"/>
              </a:lnSpc>
              <a:buFont typeface="Arial" panose="020B0604020202020204" pitchFamily="34" charset="0"/>
              <a:buChar char="•"/>
            </a:pPr>
            <a:endParaRPr lang="nl-NL" dirty="0">
              <a:solidFill>
                <a:srgbClr val="221B49"/>
              </a:solidFill>
              <a:latin typeface="Arial" panose="020B0604020202020204" pitchFamily="34" charset="0"/>
              <a:ea typeface="Verdana" panose="020B0604030504040204" pitchFamily="34" charset="0"/>
              <a:cs typeface="Arial" panose="020B0604020202020204" pitchFamily="34" charset="0"/>
            </a:endParaRPr>
          </a:p>
          <a:p>
            <a:pPr fontAlgn="base"/>
            <a:endParaRPr lang="nl-NL" dirty="0">
              <a:solidFill>
                <a:srgbClr val="221B49"/>
              </a:solidFill>
              <a:latin typeface="Verdana" panose="020B0604030504040204" pitchFamily="34" charset="0"/>
              <a:ea typeface="Verdana" panose="020B0604030504040204" pitchFamily="34" charset="0"/>
            </a:endParaRPr>
          </a:p>
        </p:txBody>
      </p:sp>
      <p:sp>
        <p:nvSpPr>
          <p:cNvPr id="7" name="Tekstvak 6">
            <a:extLst>
              <a:ext uri="{FF2B5EF4-FFF2-40B4-BE49-F238E27FC236}">
                <a16:creationId xmlns:a16="http://schemas.microsoft.com/office/drawing/2014/main" id="{98BE82F3-9E63-4AA7-AC1C-8710E9470C50}"/>
              </a:ext>
            </a:extLst>
          </p:cNvPr>
          <p:cNvSpPr txBox="1"/>
          <p:nvPr/>
        </p:nvSpPr>
        <p:spPr>
          <a:xfrm>
            <a:off x="495300" y="240347"/>
            <a:ext cx="7998643" cy="461665"/>
          </a:xfrm>
          <a:prstGeom prst="rect">
            <a:avLst/>
          </a:prstGeom>
          <a:noFill/>
        </p:spPr>
        <p:txBody>
          <a:bodyPr wrap="square">
            <a:spAutoFit/>
          </a:bodyPr>
          <a:lstStyle/>
          <a:p>
            <a:r>
              <a:rPr lang="nl-NL" sz="2400" b="1" dirty="0">
                <a:solidFill>
                  <a:srgbClr val="15CEAE"/>
                </a:solidFill>
                <a:effectLst/>
                <a:latin typeface="Poppins" panose="00000500000000000000" pitchFamily="2" charset="0"/>
                <a:ea typeface="Calibri" panose="020F0502020204030204" pitchFamily="34" charset="0"/>
                <a:cs typeface="Poppins" panose="00000500000000000000" pitchFamily="2" charset="0"/>
              </a:rPr>
              <a:t>Minimale eisen voor een LinkedIn-profiel (I)</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el 4">
            <a:extLst>
              <a:ext uri="{FF2B5EF4-FFF2-40B4-BE49-F238E27FC236}">
                <a16:creationId xmlns:a16="http://schemas.microsoft.com/office/drawing/2014/main" id="{D33EFCE1-A100-4490-90D3-C1B7A5758DAF}"/>
              </a:ext>
            </a:extLst>
          </p:cNvPr>
          <p:cNvGraphicFramePr>
            <a:graphicFrameLocks noGrp="1"/>
          </p:cNvGraphicFramePr>
          <p:nvPr>
            <p:extLst>
              <p:ext uri="{D42A27DB-BD31-4B8C-83A1-F6EECF244321}">
                <p14:modId xmlns:p14="http://schemas.microsoft.com/office/powerpoint/2010/main" val="3609284603"/>
              </p:ext>
            </p:extLst>
          </p:nvPr>
        </p:nvGraphicFramePr>
        <p:xfrm>
          <a:off x="574323" y="1105812"/>
          <a:ext cx="4170861" cy="4480560"/>
        </p:xfrm>
        <a:graphic>
          <a:graphicData uri="http://schemas.openxmlformats.org/drawingml/2006/table">
            <a:tbl>
              <a:tblPr firstRow="1" firstCol="1" bandRow="1"/>
              <a:tblGrid>
                <a:gridCol w="1126111">
                  <a:extLst>
                    <a:ext uri="{9D8B030D-6E8A-4147-A177-3AD203B41FA5}">
                      <a16:colId xmlns:a16="http://schemas.microsoft.com/office/drawing/2014/main" val="3644962700"/>
                    </a:ext>
                  </a:extLst>
                </a:gridCol>
                <a:gridCol w="3044750">
                  <a:extLst>
                    <a:ext uri="{9D8B030D-6E8A-4147-A177-3AD203B41FA5}">
                      <a16:colId xmlns:a16="http://schemas.microsoft.com/office/drawing/2014/main" val="4222226360"/>
                    </a:ext>
                  </a:extLst>
                </a:gridCol>
              </a:tblGrid>
              <a:tr h="1072970">
                <a:tc>
                  <a:txBody>
                    <a:bodyPr/>
                    <a:lstStyle/>
                    <a:p>
                      <a:r>
                        <a:rPr lang="nl-NL" sz="1400" b="1" dirty="0">
                          <a:solidFill>
                            <a:srgbClr val="4472C4"/>
                          </a:solidFill>
                          <a:effectLst/>
                          <a:latin typeface="Poppins" panose="00000500000000000000" pitchFamily="2" charset="0"/>
                          <a:ea typeface="Calibri" panose="020F0502020204030204" pitchFamily="34" charset="0"/>
                          <a:cs typeface="Poppins" panose="00000500000000000000" pitchFamily="2" charset="0"/>
                        </a:rPr>
                        <a:t>Profielfoto</a:t>
                      </a:r>
                      <a:endParaRPr lang="nl-NL" sz="1400" dirty="0">
                        <a:effectLst/>
                        <a:latin typeface="Poppins" panose="00000500000000000000" pitchFamily="2" charset="0"/>
                        <a:ea typeface="Calibri" panose="020F0502020204030204" pitchFamily="34" charset="0"/>
                        <a:cs typeface="Poppins" panose="00000500000000000000" pitchFamily="2" charset="0"/>
                      </a:endParaRPr>
                    </a:p>
                  </a:txBody>
                  <a:tcPr marL="53306" marR="53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Zorg voor een goede profielfoto, waarop je hele gezicht te zien is. De profielfoto’s zijn idealiter professioneel. De ringen en achtergrond zijn naar je Public Support-emailadres gestuurd.</a:t>
                      </a:r>
                    </a:p>
                    <a:p>
                      <a:r>
                        <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 </a:t>
                      </a:r>
                    </a:p>
                    <a:p>
                      <a:r>
                        <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Controleer of je profielfoto voor iedereen zichtbaar is en niet alleen voor de 1</a:t>
                      </a:r>
                      <a:r>
                        <a:rPr lang="nl-NL" sz="1400" baseline="300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ste</a:t>
                      </a:r>
                      <a:r>
                        <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 connecties. Dat zorgt ervoor dat je makkelijker een connectie krijgt.</a:t>
                      </a:r>
                    </a:p>
                    <a:p>
                      <a:endPar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txBody>
                  <a:tcPr marL="53306" marR="53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803956"/>
                  </a:ext>
                </a:extLst>
              </a:tr>
              <a:tr h="898846">
                <a:tc>
                  <a:txBody>
                    <a:bodyPr/>
                    <a:lstStyle/>
                    <a:p>
                      <a:r>
                        <a:rPr lang="nl-NL" sz="1400" b="1" dirty="0">
                          <a:solidFill>
                            <a:srgbClr val="4472C4"/>
                          </a:solidFill>
                          <a:effectLst/>
                          <a:latin typeface="Poppins" panose="00000500000000000000" pitchFamily="2" charset="0"/>
                          <a:ea typeface="Calibri" panose="020F0502020204030204" pitchFamily="34" charset="0"/>
                          <a:cs typeface="Poppins" panose="00000500000000000000" pitchFamily="2" charset="0"/>
                        </a:rPr>
                        <a:t>Headline</a:t>
                      </a:r>
                      <a:endParaRPr lang="nl-NL" sz="1400" dirty="0">
                        <a:effectLst/>
                        <a:latin typeface="Poppins" panose="00000500000000000000" pitchFamily="2" charset="0"/>
                        <a:ea typeface="Calibri" panose="020F0502020204030204" pitchFamily="34" charset="0"/>
                        <a:cs typeface="Poppins" panose="00000500000000000000" pitchFamily="2" charset="0"/>
                      </a:endParaRPr>
                    </a:p>
                  </a:txBody>
                  <a:tcPr marL="53306" marR="53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Zorg voor een duidelijke headline. Zet je functietitel neer, zoals:</a:t>
                      </a:r>
                    </a:p>
                    <a:p>
                      <a:endPar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p>
                      <a:r>
                        <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‘Interim secretaresse bij Public Support’</a:t>
                      </a:r>
                    </a:p>
                    <a:p>
                      <a:r>
                        <a:rPr lang="nl-NL" sz="14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‘Beschikbaar voor een opdracht als …’</a:t>
                      </a:r>
                    </a:p>
                  </a:txBody>
                  <a:tcPr marL="53306" marR="53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975751"/>
                  </a:ext>
                </a:extLst>
              </a:tr>
            </a:tbl>
          </a:graphicData>
        </a:graphic>
      </p:graphicFrame>
      <p:pic>
        <p:nvPicPr>
          <p:cNvPr id="10" name="Afbeelding 5">
            <a:extLst>
              <a:ext uri="{FF2B5EF4-FFF2-40B4-BE49-F238E27FC236}">
                <a16:creationId xmlns:a16="http://schemas.microsoft.com/office/drawing/2014/main" id="{646CDF1E-4BB8-DA4B-3DA3-22452DE118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0431" y="184862"/>
            <a:ext cx="1538249" cy="1086940"/>
          </a:xfrm>
          <a:prstGeom prst="rect">
            <a:avLst/>
          </a:prstGeom>
        </p:spPr>
      </p:pic>
      <p:pic>
        <p:nvPicPr>
          <p:cNvPr id="12" name="Afbeelding 11">
            <a:extLst>
              <a:ext uri="{FF2B5EF4-FFF2-40B4-BE49-F238E27FC236}">
                <a16:creationId xmlns:a16="http://schemas.microsoft.com/office/drawing/2014/main" id="{36A6C0E6-F5CB-DBB4-7FDD-D9B820592E77}"/>
              </a:ext>
            </a:extLst>
          </p:cNvPr>
          <p:cNvPicPr>
            <a:picLocks noChangeAspect="1"/>
          </p:cNvPicPr>
          <p:nvPr/>
        </p:nvPicPr>
        <p:blipFill rotWithShape="1">
          <a:blip r:embed="rId5"/>
          <a:srcRect l="60294" t="18521" r="18945" b="50000"/>
          <a:stretch/>
        </p:blipFill>
        <p:spPr>
          <a:xfrm>
            <a:off x="5956185" y="1615448"/>
            <a:ext cx="4869898" cy="2076691"/>
          </a:xfrm>
          <a:prstGeom prst="rect">
            <a:avLst/>
          </a:prstGeom>
        </p:spPr>
      </p:pic>
    </p:spTree>
    <p:extLst>
      <p:ext uri="{BB962C8B-B14F-4D97-AF65-F5344CB8AC3E}">
        <p14:creationId xmlns:p14="http://schemas.microsoft.com/office/powerpoint/2010/main" val="205878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3BA95A4-C586-A752-2410-A288A78519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95"/>
          <a:stretch/>
        </p:blipFill>
        <p:spPr>
          <a:xfrm>
            <a:off x="0" y="1779796"/>
            <a:ext cx="12192000" cy="5106684"/>
          </a:xfrm>
          <a:prstGeom prst="rect">
            <a:avLst/>
          </a:prstGeom>
        </p:spPr>
      </p:pic>
      <p:pic>
        <p:nvPicPr>
          <p:cNvPr id="3" name="Afbeelding 2">
            <a:extLst>
              <a:ext uri="{FF2B5EF4-FFF2-40B4-BE49-F238E27FC236}">
                <a16:creationId xmlns:a16="http://schemas.microsoft.com/office/drawing/2014/main" id="{CBD6BF4F-C710-4611-88F4-EF09CAE02CD0}"/>
              </a:ext>
            </a:extLst>
          </p:cNvPr>
          <p:cNvPicPr/>
          <p:nvPr/>
        </p:nvPicPr>
        <p:blipFill>
          <a:blip r:embed="rId4"/>
          <a:stretch>
            <a:fillRect/>
          </a:stretch>
        </p:blipFill>
        <p:spPr>
          <a:xfrm>
            <a:off x="2696377" y="1926733"/>
            <a:ext cx="6515357" cy="2838857"/>
          </a:xfrm>
          <a:prstGeom prst="rect">
            <a:avLst/>
          </a:prstGeom>
        </p:spPr>
      </p:pic>
      <p:sp>
        <p:nvSpPr>
          <p:cNvPr id="5" name="Tekstvak 4">
            <a:extLst>
              <a:ext uri="{FF2B5EF4-FFF2-40B4-BE49-F238E27FC236}">
                <a16:creationId xmlns:a16="http://schemas.microsoft.com/office/drawing/2014/main" id="{167DEDF7-C79F-49BA-A2E3-FBC747250F8A}"/>
              </a:ext>
            </a:extLst>
          </p:cNvPr>
          <p:cNvSpPr txBox="1"/>
          <p:nvPr/>
        </p:nvSpPr>
        <p:spPr>
          <a:xfrm>
            <a:off x="313206" y="356893"/>
            <a:ext cx="7896316" cy="1446550"/>
          </a:xfrm>
          <a:prstGeom prst="rect">
            <a:avLst/>
          </a:prstGeom>
          <a:noFill/>
        </p:spPr>
        <p:txBody>
          <a:bodyPr wrap="square">
            <a:spAutoFit/>
          </a:bodyPr>
          <a:lstStyle/>
          <a:p>
            <a:r>
              <a:rPr lang="nl-NL" sz="2400" b="1" dirty="0">
                <a:solidFill>
                  <a:srgbClr val="15CEAE"/>
                </a:solidFill>
                <a:effectLst/>
                <a:latin typeface="Poppins" panose="00000500000000000000" pitchFamily="2" charset="0"/>
                <a:ea typeface="Calibri" panose="020F0502020204030204" pitchFamily="34" charset="0"/>
                <a:cs typeface="Poppins" panose="00000500000000000000" pitchFamily="2" charset="0"/>
              </a:rPr>
              <a:t>LinkedIn-URL aanpassen</a:t>
            </a:r>
          </a:p>
          <a:p>
            <a:r>
              <a:rPr lang="nl-NL" sz="1600" b="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nl-NL" sz="1600" dirty="0">
              <a:effectLst/>
              <a:latin typeface="Arial" panose="020B0604020202020204" pitchFamily="34" charset="0"/>
              <a:ea typeface="Calibri" panose="020F0502020204030204" pitchFamily="34" charset="0"/>
              <a:cs typeface="Arial" panose="020B0604020202020204" pitchFamily="34" charset="0"/>
            </a:endParaRPr>
          </a:p>
          <a:p>
            <a:r>
              <a:rPr lang="nl-NL" sz="16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Pas je LinkedIn-URL aan naar alleen je voornaam en achternaam. Zo zorg je ervoor dat je beter wordt gevonden op Google en op LinkedIn zelf. Hieronder het stappenplan:</a:t>
            </a:r>
          </a:p>
        </p:txBody>
      </p:sp>
      <p:pic>
        <p:nvPicPr>
          <p:cNvPr id="2" name="Afbeelding 5">
            <a:extLst>
              <a:ext uri="{FF2B5EF4-FFF2-40B4-BE49-F238E27FC236}">
                <a16:creationId xmlns:a16="http://schemas.microsoft.com/office/drawing/2014/main" id="{034ACEF5-CCCC-40C8-3EB3-52D15E99AF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0431" y="184862"/>
            <a:ext cx="1538249" cy="1086940"/>
          </a:xfrm>
          <a:prstGeom prst="rect">
            <a:avLst/>
          </a:prstGeom>
        </p:spPr>
      </p:pic>
    </p:spTree>
    <p:extLst>
      <p:ext uri="{BB962C8B-B14F-4D97-AF65-F5344CB8AC3E}">
        <p14:creationId xmlns:p14="http://schemas.microsoft.com/office/powerpoint/2010/main" val="169085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A572713-4918-79E9-355D-5123E72B79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95"/>
          <a:stretch/>
        </p:blipFill>
        <p:spPr>
          <a:xfrm>
            <a:off x="0" y="1779796"/>
            <a:ext cx="12192000" cy="5106684"/>
          </a:xfrm>
          <a:prstGeom prst="rect">
            <a:avLst/>
          </a:prstGeom>
        </p:spPr>
      </p:pic>
      <p:graphicFrame>
        <p:nvGraphicFramePr>
          <p:cNvPr id="6" name="Tabel 5">
            <a:extLst>
              <a:ext uri="{FF2B5EF4-FFF2-40B4-BE49-F238E27FC236}">
                <a16:creationId xmlns:a16="http://schemas.microsoft.com/office/drawing/2014/main" id="{1F9F7CEC-F89F-403B-BE47-2934D94E0C57}"/>
              </a:ext>
            </a:extLst>
          </p:cNvPr>
          <p:cNvGraphicFramePr>
            <a:graphicFrameLocks noGrp="1"/>
          </p:cNvGraphicFramePr>
          <p:nvPr>
            <p:extLst>
              <p:ext uri="{D42A27DB-BD31-4B8C-83A1-F6EECF244321}">
                <p14:modId xmlns:p14="http://schemas.microsoft.com/office/powerpoint/2010/main" val="2975369406"/>
              </p:ext>
            </p:extLst>
          </p:nvPr>
        </p:nvGraphicFramePr>
        <p:xfrm>
          <a:off x="506422" y="985495"/>
          <a:ext cx="8366645" cy="3169556"/>
        </p:xfrm>
        <a:graphic>
          <a:graphicData uri="http://schemas.openxmlformats.org/drawingml/2006/table">
            <a:tbl>
              <a:tblPr firstRow="1" firstCol="1" bandRow="1"/>
              <a:tblGrid>
                <a:gridCol w="1696964">
                  <a:extLst>
                    <a:ext uri="{9D8B030D-6E8A-4147-A177-3AD203B41FA5}">
                      <a16:colId xmlns:a16="http://schemas.microsoft.com/office/drawing/2014/main" val="34058499"/>
                    </a:ext>
                  </a:extLst>
                </a:gridCol>
                <a:gridCol w="6669681">
                  <a:extLst>
                    <a:ext uri="{9D8B030D-6E8A-4147-A177-3AD203B41FA5}">
                      <a16:colId xmlns:a16="http://schemas.microsoft.com/office/drawing/2014/main" val="3514293727"/>
                    </a:ext>
                  </a:extLst>
                </a:gridCol>
              </a:tblGrid>
              <a:tr h="435323">
                <a:tc>
                  <a:txBody>
                    <a:bodyPr/>
                    <a:lstStyle/>
                    <a:p>
                      <a:r>
                        <a:rPr lang="nl-NL" sz="1200" b="1">
                          <a:solidFill>
                            <a:srgbClr val="4472C4"/>
                          </a:solidFill>
                          <a:effectLst/>
                          <a:latin typeface="Poppins" panose="00000500000000000000" pitchFamily="2" charset="0"/>
                          <a:ea typeface="Calibri" panose="020F0502020204030204" pitchFamily="34" charset="0"/>
                          <a:cs typeface="Poppins" panose="00000500000000000000" pitchFamily="2" charset="0"/>
                        </a:rPr>
                        <a:t>Info</a:t>
                      </a:r>
                      <a:endParaRPr lang="nl-NL" sz="12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2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Op de plek van ‘info’ kun je heel wat informatie over jezelf kwijt, zet je skills in de schijnwerper en wanneer je geen opdracht hebt, kun je melden dat je beschikbaar bent via Public Support.  </a:t>
                      </a:r>
                    </a:p>
                    <a:p>
                      <a:endParaRPr lang="nl-NL" sz="1200"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075477"/>
                  </a:ext>
                </a:extLst>
              </a:tr>
              <a:tr h="652987">
                <a:tc>
                  <a:txBody>
                    <a:bodyPr/>
                    <a:lstStyle/>
                    <a:p>
                      <a:r>
                        <a:rPr lang="nl-NL" sz="1200" b="1">
                          <a:solidFill>
                            <a:srgbClr val="4472C4"/>
                          </a:solidFill>
                          <a:effectLst/>
                          <a:latin typeface="Poppins" panose="00000500000000000000" pitchFamily="2" charset="0"/>
                          <a:ea typeface="Calibri" panose="020F0502020204030204" pitchFamily="34" charset="0"/>
                          <a:cs typeface="Poppins" panose="00000500000000000000" pitchFamily="2" charset="0"/>
                        </a:rPr>
                        <a:t>Contactgegevens</a:t>
                      </a:r>
                      <a:endParaRPr lang="nl-NL" sz="12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2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Zorg dat je contactgegevens zijn bijgewerkt, volledig en up-to-date zijn. Vermeld je </a:t>
                      </a:r>
                    </a:p>
                    <a:p>
                      <a:r>
                        <a:rPr lang="nl-NL" sz="12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e-mailadres, telefoonnummer en je eventuele website.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404805"/>
                  </a:ext>
                </a:extLst>
              </a:tr>
              <a:tr h="652987">
                <a:tc>
                  <a:txBody>
                    <a:bodyPr/>
                    <a:lstStyle/>
                    <a:p>
                      <a:r>
                        <a:rPr lang="nl-NL" sz="1200" b="1">
                          <a:solidFill>
                            <a:srgbClr val="4472C4"/>
                          </a:solidFill>
                          <a:effectLst/>
                          <a:latin typeface="Poppins" panose="00000500000000000000" pitchFamily="2" charset="0"/>
                          <a:ea typeface="Calibri" panose="020F0502020204030204" pitchFamily="34" charset="0"/>
                          <a:cs typeface="Poppins" panose="00000500000000000000" pitchFamily="2" charset="0"/>
                        </a:rPr>
                        <a:t>Werkervaring / </a:t>
                      </a:r>
                      <a:endParaRPr lang="nl-NL" sz="1200">
                        <a:effectLst/>
                        <a:latin typeface="Poppins" panose="00000500000000000000" pitchFamily="2" charset="0"/>
                        <a:ea typeface="Calibri" panose="020F0502020204030204" pitchFamily="34" charset="0"/>
                        <a:cs typeface="Poppins" panose="00000500000000000000" pitchFamily="2" charset="0"/>
                      </a:endParaRPr>
                    </a:p>
                    <a:p>
                      <a:r>
                        <a:rPr lang="nl-NL" sz="1200" b="1">
                          <a:solidFill>
                            <a:srgbClr val="4472C4"/>
                          </a:solidFill>
                          <a:effectLst/>
                          <a:latin typeface="Poppins" panose="00000500000000000000" pitchFamily="2" charset="0"/>
                          <a:ea typeface="Calibri" panose="020F0502020204030204" pitchFamily="34" charset="0"/>
                          <a:cs typeface="Poppins" panose="00000500000000000000" pitchFamily="2" charset="0"/>
                        </a:rPr>
                        <a:t>Opleidingen / </a:t>
                      </a:r>
                      <a:endParaRPr lang="nl-NL" sz="1200">
                        <a:effectLst/>
                        <a:latin typeface="Poppins" panose="00000500000000000000" pitchFamily="2" charset="0"/>
                        <a:ea typeface="Calibri" panose="020F0502020204030204" pitchFamily="34" charset="0"/>
                        <a:cs typeface="Poppins" panose="00000500000000000000" pitchFamily="2" charset="0"/>
                      </a:endParaRPr>
                    </a:p>
                    <a:p>
                      <a:r>
                        <a:rPr lang="nl-NL" sz="1200" b="1">
                          <a:solidFill>
                            <a:srgbClr val="4472C4"/>
                          </a:solidFill>
                          <a:effectLst/>
                          <a:latin typeface="Poppins" panose="00000500000000000000" pitchFamily="2" charset="0"/>
                          <a:ea typeface="Calibri" panose="020F0502020204030204" pitchFamily="34" charset="0"/>
                          <a:cs typeface="Poppins" panose="00000500000000000000" pitchFamily="2" charset="0"/>
                        </a:rPr>
                        <a:t>Certificaten</a:t>
                      </a:r>
                      <a:endParaRPr lang="nl-NL" sz="12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2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Vermeld hier je werkervaring, opleidingen en behaalde certificaten en vertel er ook bij wat je precies hebt gedaan/geleerd.  Zorg dat de periodes op elkaar aansluiten en werk qua uitgelichte werkzaamheden toe naar je toekomstige baan. Het is altijd beter wanneer je al ergens werkervaring in hebt.</a:t>
                      </a:r>
                    </a:p>
                    <a:p>
                      <a:endParaRPr lang="nl-NL" sz="1200"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128747"/>
                  </a:ext>
                </a:extLst>
              </a:tr>
              <a:tr h="870649">
                <a:tc>
                  <a:txBody>
                    <a:bodyPr/>
                    <a:lstStyle/>
                    <a:p>
                      <a:r>
                        <a:rPr lang="nl-NL" sz="1200" b="1">
                          <a:solidFill>
                            <a:srgbClr val="4472C4"/>
                          </a:solidFill>
                          <a:effectLst/>
                          <a:latin typeface="Poppins" panose="00000500000000000000" pitchFamily="2" charset="0"/>
                          <a:ea typeface="Calibri" panose="020F0502020204030204" pitchFamily="34" charset="0"/>
                          <a:cs typeface="Poppins" panose="00000500000000000000" pitchFamily="2" charset="0"/>
                        </a:rPr>
                        <a:t>Aanbevelingen</a:t>
                      </a:r>
                      <a:endParaRPr lang="nl-NL" sz="12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200" dirty="0">
                          <a:solidFill>
                            <a:srgbClr val="002060"/>
                          </a:solidFill>
                          <a:effectLst/>
                          <a:latin typeface="Poppins" panose="00000500000000000000" pitchFamily="2" charset="0"/>
                          <a:ea typeface="Calibri" panose="020F0502020204030204" pitchFamily="34" charset="0"/>
                          <a:cs typeface="Poppins" panose="00000500000000000000" pitchFamily="2" charset="0"/>
                        </a:rPr>
                        <a:t>Vraag aan (oud) collega’s, nieuwe opdrachtgevers, mensen in het werkveld, kennissen en eventueel vrienden/vriendinnen om een aanbeveling te schrijven. Hoe meer aanbevelingen, hoe relevanter je bent voor LinkedIn en voor toekomstige opdrachtgevers.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257549"/>
                  </a:ext>
                </a:extLst>
              </a:tr>
            </a:tbl>
          </a:graphicData>
        </a:graphic>
      </p:graphicFrame>
      <p:sp>
        <p:nvSpPr>
          <p:cNvPr id="3" name="Tekstvak 2">
            <a:extLst>
              <a:ext uri="{FF2B5EF4-FFF2-40B4-BE49-F238E27FC236}">
                <a16:creationId xmlns:a16="http://schemas.microsoft.com/office/drawing/2014/main" id="{36D30777-8455-4171-4A42-824B5B4CCCA1}"/>
              </a:ext>
            </a:extLst>
          </p:cNvPr>
          <p:cNvSpPr txBox="1"/>
          <p:nvPr/>
        </p:nvSpPr>
        <p:spPr>
          <a:xfrm>
            <a:off x="375987" y="395293"/>
            <a:ext cx="8743950" cy="461665"/>
          </a:xfrm>
          <a:prstGeom prst="rect">
            <a:avLst/>
          </a:prstGeom>
          <a:noFill/>
        </p:spPr>
        <p:txBody>
          <a:bodyPr wrap="square">
            <a:spAutoFit/>
          </a:bodyPr>
          <a:lstStyle/>
          <a:p>
            <a:r>
              <a:rPr lang="nl-NL" sz="2400" b="1" dirty="0">
                <a:solidFill>
                  <a:srgbClr val="15CEAE"/>
                </a:solidFill>
                <a:effectLst/>
                <a:latin typeface="Poppins" panose="00000500000000000000" pitchFamily="2" charset="0"/>
                <a:ea typeface="Calibri" panose="020F0502020204030204" pitchFamily="34" charset="0"/>
                <a:cs typeface="Poppins" panose="00000500000000000000" pitchFamily="2" charset="0"/>
              </a:rPr>
              <a:t>Minimale eisen voor een LinkedIn-profiel (II)</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5">
            <a:extLst>
              <a:ext uri="{FF2B5EF4-FFF2-40B4-BE49-F238E27FC236}">
                <a16:creationId xmlns:a16="http://schemas.microsoft.com/office/drawing/2014/main" id="{1341D238-CFA1-EF56-E2AA-0387ECC977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0431" y="184862"/>
            <a:ext cx="1538249" cy="1086940"/>
          </a:xfrm>
          <a:prstGeom prst="rect">
            <a:avLst/>
          </a:prstGeom>
        </p:spPr>
      </p:pic>
    </p:spTree>
    <p:extLst>
      <p:ext uri="{BB962C8B-B14F-4D97-AF65-F5344CB8AC3E}">
        <p14:creationId xmlns:p14="http://schemas.microsoft.com/office/powerpoint/2010/main" val="107795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A572713-4918-79E9-355D-5123E72B79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95"/>
          <a:stretch/>
        </p:blipFill>
        <p:spPr>
          <a:xfrm>
            <a:off x="0" y="1779796"/>
            <a:ext cx="12192000" cy="5106684"/>
          </a:xfrm>
          <a:prstGeom prst="rect">
            <a:avLst/>
          </a:prstGeom>
        </p:spPr>
      </p:pic>
      <p:sp>
        <p:nvSpPr>
          <p:cNvPr id="3" name="Tekstvak 2">
            <a:extLst>
              <a:ext uri="{FF2B5EF4-FFF2-40B4-BE49-F238E27FC236}">
                <a16:creationId xmlns:a16="http://schemas.microsoft.com/office/drawing/2014/main" id="{36D30777-8455-4171-4A42-824B5B4CCCA1}"/>
              </a:ext>
            </a:extLst>
          </p:cNvPr>
          <p:cNvSpPr txBox="1"/>
          <p:nvPr/>
        </p:nvSpPr>
        <p:spPr>
          <a:xfrm>
            <a:off x="375987" y="395293"/>
            <a:ext cx="8743950" cy="461665"/>
          </a:xfrm>
          <a:prstGeom prst="rect">
            <a:avLst/>
          </a:prstGeom>
          <a:noFill/>
        </p:spPr>
        <p:txBody>
          <a:bodyPr wrap="square">
            <a:spAutoFit/>
          </a:bodyPr>
          <a:lstStyle/>
          <a:p>
            <a:r>
              <a:rPr lang="nl-NL" sz="2400" b="1" dirty="0">
                <a:solidFill>
                  <a:srgbClr val="15CEAE"/>
                </a:solidFill>
                <a:effectLst/>
                <a:latin typeface="Poppins" panose="00000500000000000000" pitchFamily="2" charset="0"/>
                <a:ea typeface="Calibri" panose="020F0502020204030204" pitchFamily="34" charset="0"/>
                <a:cs typeface="Poppins" panose="00000500000000000000" pitchFamily="2" charset="0"/>
              </a:rPr>
              <a:t>Gedragingen op LinkedIn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5">
            <a:extLst>
              <a:ext uri="{FF2B5EF4-FFF2-40B4-BE49-F238E27FC236}">
                <a16:creationId xmlns:a16="http://schemas.microsoft.com/office/drawing/2014/main" id="{1341D238-CFA1-EF56-E2AA-0387ECC977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0431" y="184862"/>
            <a:ext cx="1538249" cy="1086940"/>
          </a:xfrm>
          <a:prstGeom prst="rect">
            <a:avLst/>
          </a:prstGeom>
        </p:spPr>
      </p:pic>
      <p:sp>
        <p:nvSpPr>
          <p:cNvPr id="5" name="Tekstvak 4">
            <a:extLst>
              <a:ext uri="{FF2B5EF4-FFF2-40B4-BE49-F238E27FC236}">
                <a16:creationId xmlns:a16="http://schemas.microsoft.com/office/drawing/2014/main" id="{F4908DDE-1CF0-0A8B-DD22-E616E6EE520C}"/>
              </a:ext>
            </a:extLst>
          </p:cNvPr>
          <p:cNvSpPr txBox="1"/>
          <p:nvPr/>
        </p:nvSpPr>
        <p:spPr>
          <a:xfrm>
            <a:off x="375987" y="856958"/>
            <a:ext cx="9847346" cy="4524315"/>
          </a:xfrm>
          <a:prstGeom prst="rect">
            <a:avLst/>
          </a:prstGeom>
          <a:noFill/>
        </p:spPr>
        <p:txBody>
          <a:bodyPr wrap="square" rtlCol="0">
            <a:spAutoFit/>
          </a:bodyPr>
          <a:lstStyle/>
          <a:p>
            <a:endParaRPr lang="nl-NL" dirty="0">
              <a:solidFill>
                <a:srgbClr val="221B49"/>
              </a:solidFill>
              <a:latin typeface="Poppins" panose="00000500000000000000" pitchFamily="2" charset="0"/>
              <a:ea typeface="Verdana" panose="020B0604030504040204" pitchFamily="34" charset="0"/>
              <a:cs typeface="Poppins" panose="00000500000000000000" pitchFamily="2" charset="0"/>
            </a:endParaRPr>
          </a:p>
          <a:p>
            <a:pPr marL="285750" indent="-285750">
              <a:buFont typeface="Arial" panose="020B0604020202020204" pitchFamily="34" charset="0"/>
              <a:buChar char="•"/>
            </a:pPr>
            <a:r>
              <a:rPr lang="nl-NL" dirty="0">
                <a:solidFill>
                  <a:srgbClr val="002060"/>
                </a:solidFill>
                <a:latin typeface="Poppins" panose="00000500000000000000" pitchFamily="2" charset="0"/>
                <a:ea typeface="Verdana" panose="020B0604030504040204" pitchFamily="34" charset="0"/>
                <a:cs typeface="Poppins" panose="00000500000000000000" pitchFamily="2" charset="0"/>
              </a:rPr>
              <a:t>Like en/of reageer op berichten van Public Support, dat helpt ons om te groeien en jullie indirect aan opdrachten</a:t>
            </a:r>
          </a:p>
          <a:p>
            <a:pPr marL="285750" indent="-285750">
              <a:buFont typeface="Arial" panose="020B0604020202020204" pitchFamily="34" charset="0"/>
              <a:buChar char="•"/>
            </a:pPr>
            <a:endParaRPr lang="nl-NL" dirty="0">
              <a:solidFill>
                <a:srgbClr val="002060"/>
              </a:solidFill>
              <a:latin typeface="Poppins" panose="00000500000000000000" pitchFamily="2" charset="0"/>
              <a:ea typeface="Verdana" panose="020B0604030504040204" pitchFamily="34" charset="0"/>
              <a:cs typeface="Poppins" panose="00000500000000000000" pitchFamily="2" charset="0"/>
            </a:endParaRPr>
          </a:p>
          <a:p>
            <a:pPr marL="285750" indent="-285750">
              <a:buFont typeface="Arial" panose="020B0604020202020204" pitchFamily="34" charset="0"/>
              <a:buChar char="•"/>
            </a:pPr>
            <a:r>
              <a:rPr lang="nl-NL" dirty="0">
                <a:solidFill>
                  <a:srgbClr val="002060"/>
                </a:solidFill>
                <a:latin typeface="Poppins" panose="00000500000000000000" pitchFamily="2" charset="0"/>
                <a:ea typeface="Verdana" panose="020B0604030504040204" pitchFamily="34" charset="0"/>
                <a:cs typeface="Poppins" panose="00000500000000000000" pitchFamily="2" charset="0"/>
              </a:rPr>
              <a:t>Let goed op de berichten die je plaatst; is het handig? Onthoud je van gevoelige uitspraken en meningen</a:t>
            </a:r>
          </a:p>
          <a:p>
            <a:pPr marL="285750" indent="-285750">
              <a:buFont typeface="Arial" panose="020B0604020202020204" pitchFamily="34" charset="0"/>
              <a:buChar char="•"/>
            </a:pPr>
            <a:endParaRPr lang="nl-NL" dirty="0">
              <a:solidFill>
                <a:srgbClr val="002060"/>
              </a:solidFill>
              <a:latin typeface="Poppins" panose="00000500000000000000" pitchFamily="2" charset="0"/>
              <a:ea typeface="Verdana" panose="020B0604030504040204" pitchFamily="34" charset="0"/>
              <a:cs typeface="Poppins" panose="00000500000000000000" pitchFamily="2" charset="0"/>
            </a:endParaRPr>
          </a:p>
          <a:p>
            <a:pPr marL="285750" indent="-285750">
              <a:buFont typeface="Arial" panose="020B0604020202020204" pitchFamily="34" charset="0"/>
              <a:buChar char="•"/>
            </a:pPr>
            <a:endParaRPr lang="nl-NL" dirty="0">
              <a:solidFill>
                <a:srgbClr val="002060"/>
              </a:solidFill>
              <a:latin typeface="Poppins" panose="00000500000000000000" pitchFamily="2" charset="0"/>
              <a:ea typeface="Verdana" panose="020B0604030504040204" pitchFamily="34" charset="0"/>
              <a:cs typeface="Poppins" panose="00000500000000000000" pitchFamily="2" charset="0"/>
            </a:endParaRPr>
          </a:p>
          <a:p>
            <a:pPr marL="285750" indent="-285750">
              <a:buFont typeface="Arial" panose="020B0604020202020204" pitchFamily="34" charset="0"/>
              <a:buChar char="•"/>
            </a:pPr>
            <a:endParaRPr lang="nl-NL" dirty="0">
              <a:solidFill>
                <a:srgbClr val="002060"/>
              </a:solidFill>
              <a:latin typeface="Poppins" panose="00000500000000000000" pitchFamily="2" charset="0"/>
              <a:ea typeface="Verdana" panose="020B0604030504040204" pitchFamily="34" charset="0"/>
              <a:cs typeface="Poppins" panose="00000500000000000000" pitchFamily="2" charset="0"/>
            </a:endParaRPr>
          </a:p>
          <a:p>
            <a:pPr marL="285750" indent="-285750">
              <a:buFont typeface="Arial" panose="020B0604020202020204" pitchFamily="34" charset="0"/>
              <a:buChar char="•"/>
            </a:pPr>
            <a:endParaRPr lang="nl-NL" dirty="0">
              <a:solidFill>
                <a:srgbClr val="002060"/>
              </a:solidFill>
              <a:latin typeface="Poppins" panose="00000500000000000000" pitchFamily="2" charset="0"/>
              <a:ea typeface="Verdana" panose="020B0604030504040204" pitchFamily="34" charset="0"/>
              <a:cs typeface="Poppins" panose="00000500000000000000" pitchFamily="2" charset="0"/>
            </a:endParaRPr>
          </a:p>
          <a:p>
            <a:r>
              <a:rPr lang="nl-NL">
                <a:solidFill>
                  <a:srgbClr val="002060"/>
                </a:solidFill>
                <a:latin typeface="Poppins" panose="00000500000000000000" pitchFamily="2" charset="0"/>
                <a:ea typeface="Verdana" panose="020B0604030504040204" pitchFamily="34" charset="0"/>
                <a:cs typeface="Poppins" panose="00000500000000000000" pitchFamily="2" charset="0"/>
              </a:rPr>
              <a:t>Extra:</a:t>
            </a:r>
            <a:endParaRPr lang="nl-NL" dirty="0">
              <a:solidFill>
                <a:srgbClr val="002060"/>
              </a:solidFill>
              <a:latin typeface="Poppins" panose="00000500000000000000" pitchFamily="2" charset="0"/>
              <a:ea typeface="Verdana" panose="020B0604030504040204" pitchFamily="34" charset="0"/>
              <a:cs typeface="Poppins" panose="00000500000000000000" pitchFamily="2" charset="0"/>
            </a:endParaRPr>
          </a:p>
          <a:p>
            <a:pPr marL="285750" indent="-285750">
              <a:buFont typeface="Arial" panose="020B0604020202020204" pitchFamily="34" charset="0"/>
              <a:buChar char="•"/>
            </a:pPr>
            <a:r>
              <a:rPr lang="nl-NL" dirty="0" err="1">
                <a:solidFill>
                  <a:srgbClr val="002060"/>
                </a:solidFill>
                <a:latin typeface="Poppins" panose="00000500000000000000" pitchFamily="2" charset="0"/>
                <a:ea typeface="Verdana" panose="020B0604030504040204" pitchFamily="34" charset="0"/>
                <a:cs typeface="Poppins" panose="00000500000000000000" pitchFamily="2" charset="0"/>
              </a:rPr>
              <a:t>Teamsachtergronden</a:t>
            </a:r>
            <a:r>
              <a:rPr lang="nl-NL" dirty="0">
                <a:solidFill>
                  <a:srgbClr val="002060"/>
                </a:solidFill>
                <a:latin typeface="Poppins" panose="00000500000000000000" pitchFamily="2" charset="0"/>
                <a:ea typeface="Verdana" panose="020B0604030504040204" pitchFamily="34" charset="0"/>
                <a:cs typeface="Poppins" panose="00000500000000000000" pitchFamily="2" charset="0"/>
              </a:rPr>
              <a:t> en schrijfwijzer naar Interimmers op Plaza</a:t>
            </a:r>
          </a:p>
          <a:p>
            <a:pPr marL="285750" indent="-285750">
              <a:buFont typeface="Arial" panose="020B0604020202020204" pitchFamily="34" charset="0"/>
              <a:buChar char="•"/>
            </a:pPr>
            <a:endParaRPr lang="nl-NL" dirty="0">
              <a:solidFill>
                <a:srgbClr val="221B49"/>
              </a:solidFill>
              <a:latin typeface="Poppins" panose="00000500000000000000" pitchFamily="2" charset="0"/>
              <a:ea typeface="Verdana" panose="020B0604030504040204" pitchFamily="34" charset="0"/>
              <a:cs typeface="Poppins" panose="00000500000000000000" pitchFamily="2" charset="0"/>
            </a:endParaRPr>
          </a:p>
          <a:p>
            <a:pPr marL="285750" indent="-285750">
              <a:buFont typeface="Arial" panose="020B0604020202020204" pitchFamily="34" charset="0"/>
              <a:buChar char="•"/>
            </a:pPr>
            <a:endParaRPr lang="nl-NL" dirty="0">
              <a:solidFill>
                <a:srgbClr val="221B49"/>
              </a:solidFill>
              <a:latin typeface="Arial" panose="020B0604020202020204" pitchFamily="34" charset="0"/>
              <a:ea typeface="Verdana" panose="020B0604030504040204" pitchFamily="34" charset="0"/>
              <a:cs typeface="Arial" panose="020B0604020202020204" pitchFamily="34" charset="0"/>
            </a:endParaRPr>
          </a:p>
          <a:p>
            <a:endParaRPr lang="nl-NL" dirty="0">
              <a:solidFill>
                <a:srgbClr val="221B49"/>
              </a:solidFill>
              <a:latin typeface="Arial" panose="020B0604020202020204" pitchFamily="34" charset="0"/>
              <a:ea typeface="Verdana" panose="020B0604030504040204" pitchFamily="34" charset="0"/>
              <a:cs typeface="Arial" panose="020B0604020202020204" pitchFamily="34" charset="0"/>
            </a:endParaRPr>
          </a:p>
          <a:p>
            <a:endParaRPr lang="nl-NL" dirty="0">
              <a:solidFill>
                <a:srgbClr val="221B4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uc-powerpoint.officeapps.live.com/pods/GetClipboardImage.ashx?Id=f835fae3-4803-424c-bdf6-120b503d5bc7&amp;DC=EU2&amp;wdoverrides=GetClipboardImageEnabled:true">
            <a:extLst>
              <a:ext uri="{FF2B5EF4-FFF2-40B4-BE49-F238E27FC236}">
                <a16:creationId xmlns:a16="http://schemas.microsoft.com/office/drawing/2014/main" id="{29B4C478-36CB-9149-9F98-0B4919CA23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https://euc-powerpoint.officeapps.live.com/pods/GetClipboardImage.ashx?Id=f835fae3-4803-424c-bdf6-120b503d5bc7&amp;DC=EU2&amp;wdoverrides=GetClipboardImageEnabled:true">
            <a:extLst>
              <a:ext uri="{FF2B5EF4-FFF2-40B4-BE49-F238E27FC236}">
                <a16:creationId xmlns:a16="http://schemas.microsoft.com/office/drawing/2014/main" id="{087A2C22-40AE-454A-9733-A5C7EC01ABF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a:extLst>
              <a:ext uri="{FF2B5EF4-FFF2-40B4-BE49-F238E27FC236}">
                <a16:creationId xmlns:a16="http://schemas.microsoft.com/office/drawing/2014/main" id="{2F72359E-F17E-96D0-DC28-BFD98E0E02B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943597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32EB9CA1B16A4594E0C7437EAB51C6" ma:contentTypeVersion="8" ma:contentTypeDescription="Een nieuw document maken." ma:contentTypeScope="" ma:versionID="da237d896fb0a7a19d2ec9c3597f31fe">
  <xsd:schema xmlns:xsd="http://www.w3.org/2001/XMLSchema" xmlns:xs="http://www.w3.org/2001/XMLSchema" xmlns:p="http://schemas.microsoft.com/office/2006/metadata/properties" xmlns:ns2="0bfa4fd1-3836-4886-a086-c7832a92c5bc" targetNamespace="http://schemas.microsoft.com/office/2006/metadata/properties" ma:root="true" ma:fieldsID="70a2395be07db0ff0fcf510614592a44" ns2:_="">
    <xsd:import namespace="0bfa4fd1-3836-4886-a086-c7832a92c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a4fd1-3836-4886-a086-c7832a92c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CB5B34-8CE3-47BE-A318-72AAF775697A}">
  <ds:schemaRefs>
    <ds:schemaRef ds:uri="http://schemas.microsoft.com/office/2006/documentManagement/types"/>
    <ds:schemaRef ds:uri="http://purl.org/dc/elements/1.1/"/>
    <ds:schemaRef ds:uri="http://schemas.microsoft.com/office/2006/metadata/properties"/>
    <ds:schemaRef ds:uri="0bfa4fd1-3836-4886-a086-c7832a92c5bc"/>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09EC317-A741-441A-B381-DA2D8749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a4fd1-3836-4886-a086-c7832a92c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6A0EE1-2B27-45A5-BF01-447183B80E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10497</TotalTime>
  <Words>362</Words>
  <Application>Microsoft Office PowerPoint</Application>
  <PresentationFormat>Breedbeeld</PresentationFormat>
  <Paragraphs>47</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Calibri Light</vt:lpstr>
      <vt:lpstr>Poppins</vt:lpstr>
      <vt:lpstr>Verdana</vt:lpstr>
      <vt:lpstr>Kantoorthema</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 is de juiste kleur voor bijv. kopteksten</dc:title>
  <dc:creator>Monica Kuppens</dc:creator>
  <cp:lastModifiedBy>Victoria Groenewoud</cp:lastModifiedBy>
  <cp:revision>103</cp:revision>
  <cp:lastPrinted>2020-03-13T10:39:35Z</cp:lastPrinted>
  <dcterms:created xsi:type="dcterms:W3CDTF">2020-02-20T15:48:26Z</dcterms:created>
  <dcterms:modified xsi:type="dcterms:W3CDTF">2024-05-23T14:53:18Z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0x010100FF32EB9CA1B16A4594E0C7437EAB51C6</vt:lpwstr>
  </property>
</Properties>
</file>